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362" r:id="rId3"/>
    <p:sldId id="331" r:id="rId4"/>
    <p:sldId id="381" r:id="rId5"/>
    <p:sldId id="366" r:id="rId6"/>
    <p:sldId id="367" r:id="rId7"/>
    <p:sldId id="368" r:id="rId8"/>
    <p:sldId id="371" r:id="rId9"/>
    <p:sldId id="379" r:id="rId10"/>
    <p:sldId id="354" r:id="rId11"/>
    <p:sldId id="296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FE9"/>
    <a:srgbClr val="BB51BB"/>
    <a:srgbClr val="B687DD"/>
    <a:srgbClr val="EDF7FD"/>
    <a:srgbClr val="DC303C"/>
    <a:srgbClr val="F19437"/>
    <a:srgbClr val="64B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317" autoAdjust="0"/>
  </p:normalViewPr>
  <p:slideViewPr>
    <p:cSldViewPr>
      <p:cViewPr>
        <p:scale>
          <a:sx n="89" d="100"/>
          <a:sy n="89" d="100"/>
        </p:scale>
        <p:origin x="-12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5149004997767E-2"/>
          <c:y val="9.1394710004276736E-2"/>
          <c:w val="0.96680514094983871"/>
          <c:h val="0.7327160163831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5265716886583596E-3"/>
                  <c:y val="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57285</c:v>
                </c:pt>
                <c:pt idx="1">
                  <c:v>73582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177144591055733E-3"/>
                  <c:y val="1.5667664572161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54858</c:v>
                </c:pt>
                <c:pt idx="1">
                  <c:v>69484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450688"/>
        <c:axId val="166452224"/>
      </c:barChart>
      <c:catAx>
        <c:axId val="166450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66452224"/>
        <c:crosses val="autoZero"/>
        <c:auto val="1"/>
        <c:lblAlgn val="ctr"/>
        <c:lblOffset val="100"/>
        <c:noMultiLvlLbl val="0"/>
      </c:catAx>
      <c:valAx>
        <c:axId val="16645222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664506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734361329833772E-2"/>
          <c:y val="0"/>
          <c:w val="0.65363090551181102"/>
          <c:h val="0.921939228974558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Лист1!$B$5:$C$5</c:f>
              <c:numCache>
                <c:formatCode>#,##0</c:formatCode>
                <c:ptCount val="2"/>
                <c:pt idx="0">
                  <c:v>1120.4100000000001</c:v>
                </c:pt>
                <c:pt idx="1">
                  <c:v>1282</c:v>
                </c:pt>
              </c:numCache>
            </c:numRef>
          </c:val>
        </c:ser>
        <c:ser>
          <c:idx val="3"/>
          <c:order val="1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Лист1!$B$4:$C$4</c:f>
              <c:numCache>
                <c:formatCode>#,##0</c:formatCode>
                <c:ptCount val="2"/>
                <c:pt idx="0">
                  <c:v>8273.7800000000007</c:v>
                </c:pt>
                <c:pt idx="1">
                  <c:v>10273.73</c:v>
                </c:pt>
              </c:numCache>
            </c:numRef>
          </c:val>
        </c:ser>
        <c:ser>
          <c:idx val="1"/>
          <c:order val="2"/>
          <c:tx>
            <c:strRef>
              <c:f>Лист1!$A$3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4388.5</c:v>
                </c:pt>
                <c:pt idx="1">
                  <c:v>4363.8999999999996</c:v>
                </c:pt>
              </c:numCache>
            </c:numRef>
          </c:val>
        </c:ser>
        <c:ser>
          <c:idx val="2"/>
          <c:order val="3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#,##0</c:formatCode>
                <c:ptCount val="2"/>
                <c:pt idx="0">
                  <c:v>43502.36</c:v>
                </c:pt>
                <c:pt idx="1">
                  <c:v>57662.04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207475072"/>
        <c:axId val="207476608"/>
      </c:barChart>
      <c:catAx>
        <c:axId val="20747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07476608"/>
        <c:crosses val="autoZero"/>
        <c:auto val="1"/>
        <c:lblAlgn val="ctr"/>
        <c:lblOffset val="100"/>
        <c:tickLblSkip val="1"/>
        <c:noMultiLvlLbl val="0"/>
      </c:catAx>
      <c:valAx>
        <c:axId val="20747660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207475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83333333333328"/>
          <c:y val="0.20398979361770261"/>
          <c:w val="0.30138888888888887"/>
          <c:h val="0.5751182875105380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908156962433862E-2"/>
          <c:y val="0.46090712143095214"/>
          <c:w val="0.64986071288361669"/>
          <c:h val="0.4151193848831611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4.3381417680004052E-2"/>
                  <c:y val="-0.134478692182350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44296318259415E-2"/>
                  <c:y val="-2.9144111289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64812401479478E-2"/>
                  <c:y val="-3.3411479683804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Trebuchet MS" panose="020B060302020202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57285.04</c:v>
                </c:pt>
                <c:pt idx="1">
                  <c:v>73581.69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596992"/>
        <c:axId val="62598528"/>
      </c:lineChart>
      <c:catAx>
        <c:axId val="62596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2598528"/>
        <c:crosses val="autoZero"/>
        <c:auto val="1"/>
        <c:lblAlgn val="ctr"/>
        <c:lblOffset val="100"/>
        <c:noMultiLvlLbl val="0"/>
      </c:catAx>
      <c:valAx>
        <c:axId val="62598528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62596992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8885210170423994"/>
          <c:y val="0.37534718364626152"/>
          <c:w val="0.25242177541793942"/>
          <c:h val="0.15008188141427625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323624376859901"/>
          <c:y val="0.15238776749489166"/>
          <c:w val="0.53089553098155562"/>
          <c:h val="0.8211405986388070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Pt>
            <c:idx val="7"/>
            <c:bubble3D val="0"/>
            <c:explosion val="7"/>
          </c:dPt>
          <c:dPt>
            <c:idx val="8"/>
            <c:bubble3D val="0"/>
            <c:explosion val="6"/>
          </c:dPt>
          <c:dPt>
            <c:idx val="9"/>
            <c:bubble3D val="0"/>
            <c:explosion val="6"/>
          </c:dPt>
          <c:dLbls>
            <c:dLbl>
              <c:idx val="0"/>
              <c:layout>
                <c:manualLayout>
                  <c:x val="6.680259084834099E-2"/>
                  <c:y val="4.3054423877113979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2.5720453321388871E-2"/>
                  <c:y val="-8.4174729437305279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национальная </a:t>
                    </a:r>
                    <a:r>
                      <a:rPr lang="ru-RU" sz="1600" dirty="0"/>
                      <a:t>экономика </a:t>
                    </a:r>
                    <a:endParaRPr lang="ru-RU" sz="1600" dirty="0" smtClean="0"/>
                  </a:p>
                  <a:p>
                    <a:r>
                      <a:rPr lang="ru-RU" sz="1600" dirty="0" smtClean="0"/>
                      <a:t>15,5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8.6364633750482828E-3"/>
                  <c:y val="-5.343236318299812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ЖКХ </a:t>
                    </a:r>
                  </a:p>
                  <a:p>
                    <a:r>
                      <a:rPr lang="ru-RU" sz="1600" dirty="0" smtClean="0"/>
                      <a:t>40,8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5.9901693925551419E-2"/>
                  <c:y val="9.8671588708241068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культура </a:t>
                    </a:r>
                    <a:endParaRPr lang="ru-RU" sz="1600" dirty="0" smtClean="0"/>
                  </a:p>
                  <a:p>
                    <a:r>
                      <a:rPr lang="ru-RU" sz="1600" dirty="0" smtClean="0"/>
                      <a:t>27,4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0.12563447404164724"/>
                  <c:y val="0.1119940929891410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-0.15052879637168801"/>
                  <c:y val="1.558443926170778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-1.4100103184202843E-2"/>
                  <c:y val="-3.399125728734690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0.11501060403560852"/>
                  <c:y val="2.7829355824478194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культура</c:v>
                </c:pt>
                <c:pt idx="4">
                  <c:v>национальная безопасность</c:v>
                </c:pt>
                <c:pt idx="5">
                  <c:v>физическая культура и спорт</c:v>
                </c:pt>
                <c:pt idx="6">
                  <c:v>социальная политика</c:v>
                </c:pt>
                <c:pt idx="7">
                  <c:v>прочие расходы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0.156</c:v>
                </c:pt>
                <c:pt idx="1">
                  <c:v>0.189</c:v>
                </c:pt>
                <c:pt idx="2">
                  <c:v>0.28999999999999998</c:v>
                </c:pt>
                <c:pt idx="3">
                  <c:v>0.215</c:v>
                </c:pt>
                <c:pt idx="4">
                  <c:v>9.5000000000000001E-2</c:v>
                </c:pt>
                <c:pt idx="5">
                  <c:v>3.1E-2</c:v>
                </c:pt>
                <c:pt idx="6">
                  <c:v>1.4999999999999999E-2</c:v>
                </c:pt>
                <c:pt idx="7">
                  <c:v>8.0000000000000002E-3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0.28184</cdr:x>
      <cdr:y>0.23689</cdr:y>
    </cdr:from>
    <cdr:to>
      <cdr:x>0.68393</cdr:x>
      <cdr:y>0.59223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2372279" y="1152119"/>
          <a:ext cx="3384337" cy="1728201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0.38451</cdr:x>
      <cdr:y>0.29611</cdr:y>
    </cdr:from>
    <cdr:to>
      <cdr:x>0.82082</cdr:x>
      <cdr:y>0.71563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3236375" y="1440138"/>
          <a:ext cx="3672439" cy="2040347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0.46595</cdr:x>
      <cdr:y>0.28131</cdr:y>
    </cdr:from>
    <cdr:to>
      <cdr:x>0.58902</cdr:x>
      <cdr:y>0.36358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921921" y="1368152"/>
          <a:ext cx="1035861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+28,4%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0.3178</cdr:x>
      <cdr:y>0.375</cdr:y>
    </cdr:from>
    <cdr:to>
      <cdr:x>0.43223</cdr:x>
      <cdr:y>0.58333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53114" y="648072"/>
          <a:ext cx="9913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rPr>
            <a:t>+ 28,4 %</a:t>
          </a:r>
          <a:endParaRPr lang="ru-RU" sz="1400" b="1" dirty="0">
            <a:solidFill>
              <a:schemeClr val="tx1">
                <a:lumMod val="85000"/>
                <a:lumOff val="15000"/>
              </a:schemeClr>
            </a:solidFill>
            <a:latin typeface="Trebuchet MS" panose="020B0603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3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5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eu@permsky.permkrai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627" y="1700808"/>
            <a:ext cx="867786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/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Двуреченского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b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2008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908720"/>
            <a:ext cx="7581900" cy="312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2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Контактная информация</a:t>
            </a: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Финансово-экономическое управление администрации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округа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Почтовый адрес: 614065, г. Пермь,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ул. Верхне-</a:t>
            </a:r>
            <a:r>
              <a:rPr lang="ru-RU" altLang="ru-RU" sz="1800" b="1" dirty="0" err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Муллинская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71,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часы работы: с 8-00 до 12-00 с 13-00 до 17-00,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67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296 26 51,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feu@permsky.permkrai.ru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1800" b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официальный сайт http://feu.permraion.ru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2" descr="https://supportit.ru/img/contac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65104"/>
            <a:ext cx="3600400" cy="166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18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63657295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73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73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08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71 097,53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73 581,69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2 484,16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103,5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73 699,73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69 483,94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4 215,79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94,3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(-), профицит (+)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-2 602,20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4 097,75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</a:b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Двуреченского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за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2022 год,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тыс. рублей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50707852"/>
              </p:ext>
            </p:extLst>
          </p:nvPr>
        </p:nvGraphicFramePr>
        <p:xfrm>
          <a:off x="327513" y="1556792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lang="ru-RU" sz="32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Двуреченского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поселения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за 2022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                                                                             тыс. рублей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4293096"/>
            <a:ext cx="1035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+26,7%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89966711"/>
              </p:ext>
            </p:extLst>
          </p:nvPr>
        </p:nvGraphicFramePr>
        <p:xfrm>
          <a:off x="27192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4275551"/>
              </p:ext>
            </p:extLst>
          </p:nvPr>
        </p:nvGraphicFramePr>
        <p:xfrm>
          <a:off x="107504" y="692696"/>
          <a:ext cx="8663041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2481590" y="5373217"/>
            <a:ext cx="758133" cy="29871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7,7 %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411760" y="3104964"/>
            <a:ext cx="827963" cy="39604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 75,9 %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5397460" y="5978558"/>
            <a:ext cx="683947" cy="33076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1,7 %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5397460" y="5671929"/>
            <a:ext cx="683947" cy="28803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14,0 %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397460" y="5301208"/>
            <a:ext cx="683947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5,9 %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5397460" y="3104964"/>
            <a:ext cx="683947" cy="39604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78,4 %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397460" y="5959961"/>
            <a:ext cx="578567" cy="3493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481590" y="5978559"/>
            <a:ext cx="683947" cy="33076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2,0 %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450687" y="332656"/>
            <a:ext cx="8242623" cy="26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Структура доходов бюджета </a:t>
            </a:r>
            <a:r>
              <a:rPr lang="ru-RU" sz="24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Двуреченского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сельского поселения за 2021-2022 гг., тыс. руб.</a:t>
            </a:r>
            <a:endParaRPr lang="ru-RU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2481590" y="5671929"/>
            <a:ext cx="758133" cy="38001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14,4 %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6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16632"/>
            <a:ext cx="867904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Двуреченского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 поселения за 2022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530900564"/>
              </p:ext>
            </p:extLst>
          </p:nvPr>
        </p:nvGraphicFramePr>
        <p:xfrm>
          <a:off x="179512" y="967586"/>
          <a:ext cx="8823056" cy="5704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9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64096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alt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Двуреченского</a:t>
            </a: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 за 2022 год, тыс. руб.                                                                                                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2391019"/>
              </p:ext>
            </p:extLst>
          </p:nvPr>
        </p:nvGraphicFramePr>
        <p:xfrm>
          <a:off x="179512" y="1340769"/>
          <a:ext cx="8712969" cy="5236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1536"/>
                <a:gridCol w="1595333"/>
                <a:gridCol w="1595333"/>
                <a:gridCol w="1030830"/>
                <a:gridCol w="809937"/>
              </a:tblGrid>
              <a:tr h="4012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01221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11 284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10 843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21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60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6 719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6 632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21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13 661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13 159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21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23 190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20 134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3 056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21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21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15 030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14 937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21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21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221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(муниципального) долга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5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73 700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69 484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4 216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бюджетн</a:t>
            </a:r>
            <a:r>
              <a:rPr lang="ru-RU" alt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ых ассигнований по группам видов расходов классификации </a:t>
            </a: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за 2022 г., тыс. руб</a:t>
            </a: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effectLst/>
              </a:rPr>
            </a:br>
            <a:endParaRPr lang="ru-RU" altLang="ru-RU" sz="1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52737096"/>
              </p:ext>
            </p:extLst>
          </p:nvPr>
        </p:nvGraphicFramePr>
        <p:xfrm>
          <a:off x="107504" y="692696"/>
          <a:ext cx="8928991" cy="6016073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37080"/>
                <a:gridCol w="4287456"/>
                <a:gridCol w="936104"/>
                <a:gridCol w="881344"/>
                <a:gridCol w="811798"/>
                <a:gridCol w="737998"/>
                <a:gridCol w="737211"/>
              </a:tblGrid>
              <a:tr h="6182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вида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расх-в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КВР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 (+/-)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</a:tr>
              <a:tr h="1401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12 620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12 620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18,2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732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31 456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29 766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42,8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1 690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94,6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732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и иные выплаты населению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330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293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smtClean="0">
                          <a:effectLst/>
                          <a:latin typeface="Times New Roman"/>
                        </a:rPr>
                        <a:t>37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88,9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05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Капитальные вложения в объекты государственной (муниципальной) собственности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2 338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2 338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0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9 404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9 399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13,5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05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17 286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17 193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24,7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65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(муниципального) долга</a:t>
                      </a: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0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бюджетные ассигнования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265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212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80,1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0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73 700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69 484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4 216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94,3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3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муниципальных программ в 2022 году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156503"/>
              </p:ext>
            </p:extLst>
          </p:nvPr>
        </p:nvGraphicFramePr>
        <p:xfrm>
          <a:off x="107504" y="1196751"/>
          <a:ext cx="8784208" cy="5512711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040560"/>
                <a:gridCol w="1368152"/>
                <a:gridCol w="1296144"/>
                <a:gridCol w="1079352"/>
              </a:tblGrid>
              <a:tr h="706056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</a:tr>
              <a:tr h="4631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физической культуры и спорта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2 181,1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2 181,1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560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сферы культуры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15 028,8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14 935,6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70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качественным жильем и услугами жилищно-коммунального хозяйства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4 131,5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4 084,3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98,9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70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дорожного хозяйства и благоустройство сельского поселения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24 452,2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23 312,5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95,3</a:t>
                      </a:r>
                    </a:p>
                  </a:txBody>
                  <a:tcPr marL="7620" marR="7620" marT="7620" marB="0" anchor="ctr"/>
                </a:tc>
              </a:tr>
              <a:tr h="460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Улучшение жилищных условий граждан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802,0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802,0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60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Совершенствование муниципального управления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10 140,4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9 727,9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95,9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70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безопасности населения и территории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6 664,2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6 577,2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98,7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60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Формирование современной городской среды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774,6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974,6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60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Расселение аварийного жилищного фонда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4 317,8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4 317,8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747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9526" marT="9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68 692,6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66 913,0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97,4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2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1152"/>
            <a:ext cx="8258175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резервного фонда </a:t>
            </a:r>
            <a:b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году, тыс. руб.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76419" y="254032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0" kern="0" dirty="0"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54857"/>
              </p:ext>
            </p:extLst>
          </p:nvPr>
        </p:nvGraphicFramePr>
        <p:xfrm>
          <a:off x="323528" y="1124744"/>
          <a:ext cx="8640960" cy="5359890"/>
        </p:xfrm>
        <a:graphic>
          <a:graphicData uri="http://schemas.openxmlformats.org/drawingml/2006/table">
            <a:tbl>
              <a:tblPr/>
              <a:tblGrid>
                <a:gridCol w="3312368"/>
                <a:gridCol w="1656184"/>
                <a:gridCol w="1008112"/>
                <a:gridCol w="1106558"/>
                <a:gridCol w="760527"/>
                <a:gridCol w="797211"/>
              </a:tblGrid>
              <a:tr h="1210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Наименование, дата и номер правового акта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Выделено на основании правового акта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выполненных работ, услуг, поставки товаров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Кассовые расходы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Отклоне-ние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+,-)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16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Распоряжение администрации Двуреченского сельского поселения от 20.12.2021 №38</a:t>
                      </a:r>
                    </a:p>
                  </a:txBody>
                  <a:tcPr marL="5912" marR="5912" marT="5912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Выплата материальной помощи погорельцам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ИТОГО: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3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Решение Совета депутатов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Двуреченского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сельского поселения от 21.12.2021 № 191 "О бюджете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Двуреченского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сельского поселения на 2022 год и плановый период 2023 - 2024 годов"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350,00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2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Решение Думы Пермского муниципального округа Пермского края от 22.12.2022 № 82 "О внесении изменений в решение Совета депутатов Двуреченского сельского поселения от 21.12.2021 № 191 "О бюджете Двуреченского сельского поселения на 2022 год и плановый период 2023 - 2024 годов"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-275,00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0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ОСТАТОК СРЕДСТВ 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8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10562</TotalTime>
  <Words>667</Words>
  <Application>Microsoft Office PowerPoint</Application>
  <PresentationFormat>Экран (4:3)</PresentationFormat>
  <Paragraphs>283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Двуреченского сельского поселения  по расходам за 2022 год, тыс. руб.                                                                                                  </vt:lpstr>
      <vt:lpstr>Исполнение бюджетных ассигнований по группам видов расходов классификации расходов бюджета за 2022 г., тыс. руб. </vt:lpstr>
      <vt:lpstr>Реализация муниципальных программ в 2022 году                                                                                                                            тыс. руб.</vt:lpstr>
      <vt:lpstr>Расходование средств резервного фонда  в 2022 году, тыс. руб.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feu17-02</cp:lastModifiedBy>
  <cp:revision>604</cp:revision>
  <cp:lastPrinted>2023-03-20T04:51:27Z</cp:lastPrinted>
  <dcterms:created xsi:type="dcterms:W3CDTF">2018-04-12T10:07:47Z</dcterms:created>
  <dcterms:modified xsi:type="dcterms:W3CDTF">2023-04-28T04:49:47Z</dcterms:modified>
</cp:coreProperties>
</file>